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0" d="100"/>
          <a:sy n="80" d="100"/>
        </p:scale>
        <p:origin x="78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99BEE51-A557-4A78-BC41-4099023A241D}" type="datetimeFigureOut">
              <a:rPr lang="en-US" smtClean="0"/>
              <a:t>1/24/2023</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39A95BD5-EFF7-4829-B83C-B633C9297E45}"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882711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99BEE51-A557-4A78-BC41-4099023A241D}" type="datetimeFigureOut">
              <a:rPr lang="en-US" smtClean="0"/>
              <a:t>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A95BD5-EFF7-4829-B83C-B633C9297E45}"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757653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99BEE51-A557-4A78-BC41-4099023A241D}" type="datetimeFigureOut">
              <a:rPr lang="en-US" smtClean="0"/>
              <a:t>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A95BD5-EFF7-4829-B83C-B633C9297E45}"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495773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99BEE51-A557-4A78-BC41-4099023A241D}" type="datetimeFigureOut">
              <a:rPr lang="en-US" smtClean="0"/>
              <a:t>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A95BD5-EFF7-4829-B83C-B633C9297E45}"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18142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99BEE51-A557-4A78-BC41-4099023A241D}" type="datetimeFigureOut">
              <a:rPr lang="en-US" smtClean="0"/>
              <a:t>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A95BD5-EFF7-4829-B83C-B633C9297E45}"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241608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99BEE51-A557-4A78-BC41-4099023A241D}" type="datetimeFigureOut">
              <a:rPr lang="en-US" smtClean="0"/>
              <a:t>1/24/2023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A95BD5-EFF7-4829-B83C-B633C9297E45}"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992336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99BEE51-A557-4A78-BC41-4099023A241D}" type="datetimeFigureOut">
              <a:rPr lang="en-US" smtClean="0"/>
              <a:t>1/24/2023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A95BD5-EFF7-4829-B83C-B633C9297E45}"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564887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99BEE51-A557-4A78-BC41-4099023A241D}" type="datetimeFigureOut">
              <a:rPr lang="en-US" smtClean="0"/>
              <a:t>1/24/2023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A95BD5-EFF7-4829-B83C-B633C9297E45}"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240505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9BEE51-A557-4A78-BC41-4099023A241D}" type="datetimeFigureOut">
              <a:rPr lang="en-US" smtClean="0"/>
              <a:t>1/24/2023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A95BD5-EFF7-4829-B83C-B633C9297E45}" type="slidenum">
              <a:rPr lang="en-US" smtClean="0"/>
              <a:t>‹#›</a:t>
            </a:fld>
            <a:endParaRPr lang="en-US"/>
          </a:p>
        </p:txBody>
      </p:sp>
    </p:spTree>
    <p:extLst>
      <p:ext uri="{BB962C8B-B14F-4D97-AF65-F5344CB8AC3E}">
        <p14:creationId xmlns:p14="http://schemas.microsoft.com/office/powerpoint/2010/main" val="3276325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99BEE51-A557-4A78-BC41-4099023A241D}" type="datetimeFigureOut">
              <a:rPr lang="en-US" smtClean="0"/>
              <a:t>1/24/2023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A95BD5-EFF7-4829-B83C-B633C9297E45}"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445492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599BEE51-A557-4A78-BC41-4099023A241D}" type="datetimeFigureOut">
              <a:rPr lang="en-US" smtClean="0"/>
              <a:t>1/24/2023</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39A95BD5-EFF7-4829-B83C-B633C9297E45}"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617200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599BEE51-A557-4A78-BC41-4099023A241D}" type="datetimeFigureOut">
              <a:rPr lang="en-US" smtClean="0"/>
              <a:t>1/24/2023</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39A95BD5-EFF7-4829-B83C-B633C9297E45}"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414783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4E7CE4-EFEF-CE0F-D30C-AEA09604D5E3}"/>
              </a:ext>
            </a:extLst>
          </p:cNvPr>
          <p:cNvSpPr>
            <a:spLocks noGrp="1"/>
          </p:cNvSpPr>
          <p:nvPr>
            <p:ph type="ctrTitle"/>
          </p:nvPr>
        </p:nvSpPr>
        <p:spPr/>
        <p:txBody>
          <a:bodyPr>
            <a:normAutofit/>
          </a:bodyPr>
          <a:lstStyle/>
          <a:p>
            <a:r>
              <a:rPr lang="en-US" sz="4400" b="1" dirty="0"/>
              <a:t>FINANCIAL INTERMEDIARIES/FINANCIAL INSTITUTIONS</a:t>
            </a:r>
          </a:p>
        </p:txBody>
      </p:sp>
      <p:sp>
        <p:nvSpPr>
          <p:cNvPr id="3" name="Subtitle 2">
            <a:extLst>
              <a:ext uri="{FF2B5EF4-FFF2-40B4-BE49-F238E27FC236}">
                <a16:creationId xmlns:a16="http://schemas.microsoft.com/office/drawing/2014/main" id="{0485A142-AC6C-FB46-2396-488AC2496F77}"/>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5475847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B8701-6421-2815-1CD0-837191A815C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56299DD-D935-8546-9540-ABD7DE9C8734}"/>
              </a:ext>
            </a:extLst>
          </p:cNvPr>
          <p:cNvSpPr>
            <a:spLocks noGrp="1"/>
          </p:cNvSpPr>
          <p:nvPr>
            <p:ph idx="1"/>
          </p:nvPr>
        </p:nvSpPr>
        <p:spPr/>
        <p:txBody>
          <a:bodyPr>
            <a:normAutofit/>
          </a:bodyPr>
          <a:lstStyle/>
          <a:p>
            <a:pPr marL="0" indent="0" algn="just">
              <a:buNone/>
            </a:pPr>
            <a:r>
              <a:rPr lang="en-US" dirty="0"/>
              <a:t>Different kinds of organizations/institutions which intermediate and facilitate financial transactions of both individual and corporate customers are called as financial intermediaries or financial institutions. </a:t>
            </a:r>
          </a:p>
          <a:p>
            <a:pPr marL="0" indent="0" algn="just">
              <a:buNone/>
            </a:pPr>
            <a:r>
              <a:rPr lang="en-US" dirty="0"/>
              <a:t>Basically they are classified into two types: </a:t>
            </a:r>
          </a:p>
          <a:p>
            <a:pPr marL="0" indent="0" algn="just">
              <a:buNone/>
            </a:pPr>
            <a:r>
              <a:rPr lang="en-US" dirty="0"/>
              <a:t>1. Unorganized Sector </a:t>
            </a:r>
          </a:p>
          <a:p>
            <a:pPr marL="0" indent="0" algn="just">
              <a:buNone/>
            </a:pPr>
            <a:r>
              <a:rPr lang="en-US" dirty="0"/>
              <a:t>2. Organized Sector </a:t>
            </a:r>
          </a:p>
        </p:txBody>
      </p:sp>
    </p:spTree>
    <p:extLst>
      <p:ext uri="{BB962C8B-B14F-4D97-AF65-F5344CB8AC3E}">
        <p14:creationId xmlns:p14="http://schemas.microsoft.com/office/powerpoint/2010/main" val="2141063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04481C-19E8-5D91-4211-0BC83B773DF1}"/>
              </a:ext>
            </a:extLst>
          </p:cNvPr>
          <p:cNvSpPr>
            <a:spLocks noGrp="1"/>
          </p:cNvSpPr>
          <p:nvPr>
            <p:ph type="title"/>
          </p:nvPr>
        </p:nvSpPr>
        <p:spPr/>
        <p:txBody>
          <a:bodyPr/>
          <a:lstStyle/>
          <a:p>
            <a:r>
              <a:rPr lang="en-US" b="1" dirty="0"/>
              <a:t>Unorganized Sector </a:t>
            </a:r>
          </a:p>
        </p:txBody>
      </p:sp>
      <p:sp>
        <p:nvSpPr>
          <p:cNvPr id="3" name="Content Placeholder 2">
            <a:extLst>
              <a:ext uri="{FF2B5EF4-FFF2-40B4-BE49-F238E27FC236}">
                <a16:creationId xmlns:a16="http://schemas.microsoft.com/office/drawing/2014/main" id="{8420EBED-9F85-AC8C-BDD7-D523347E634D}"/>
              </a:ext>
            </a:extLst>
          </p:cNvPr>
          <p:cNvSpPr>
            <a:spLocks noGrp="1"/>
          </p:cNvSpPr>
          <p:nvPr>
            <p:ph idx="1"/>
          </p:nvPr>
        </p:nvSpPr>
        <p:spPr/>
        <p:txBody>
          <a:bodyPr>
            <a:normAutofit/>
          </a:bodyPr>
          <a:lstStyle/>
          <a:p>
            <a:pPr marL="0" indent="0" algn="just">
              <a:buNone/>
            </a:pPr>
            <a:r>
              <a:rPr lang="en-US" dirty="0"/>
              <a:t>The sector that is not governed by any statutory or legal authority is known as unorganized sector. This sector consists of the individuals and institutions for whom there are no standardized rules and regulations governing their financial dealings. They are not under the supervision and control of RBI or any other regulatory body. This sector consists of the individuals and institutions like Local money lenders, Brokers, Traders, Landlords, Indigenous bankers, etc., who lend money to needy persons and institutions. </a:t>
            </a:r>
          </a:p>
          <a:p>
            <a:pPr marL="0" indent="0" algn="just">
              <a:buNone/>
            </a:pPr>
            <a:endParaRPr lang="en-US" dirty="0"/>
          </a:p>
        </p:txBody>
      </p:sp>
    </p:spTree>
    <p:extLst>
      <p:ext uri="{BB962C8B-B14F-4D97-AF65-F5344CB8AC3E}">
        <p14:creationId xmlns:p14="http://schemas.microsoft.com/office/powerpoint/2010/main" val="38633749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283B87-E9B4-C1DB-A0B7-EA1F8F162436}"/>
              </a:ext>
            </a:extLst>
          </p:cNvPr>
          <p:cNvSpPr>
            <a:spLocks noGrp="1"/>
          </p:cNvSpPr>
          <p:nvPr>
            <p:ph type="title"/>
          </p:nvPr>
        </p:nvSpPr>
        <p:spPr/>
        <p:txBody>
          <a:bodyPr/>
          <a:lstStyle/>
          <a:p>
            <a:r>
              <a:rPr lang="en-US" b="1" dirty="0"/>
              <a:t>Organized Sector </a:t>
            </a:r>
          </a:p>
        </p:txBody>
      </p:sp>
      <p:sp>
        <p:nvSpPr>
          <p:cNvPr id="3" name="Content Placeholder 2">
            <a:extLst>
              <a:ext uri="{FF2B5EF4-FFF2-40B4-BE49-F238E27FC236}">
                <a16:creationId xmlns:a16="http://schemas.microsoft.com/office/drawing/2014/main" id="{CF46A492-8B79-7250-B4CB-FD261608A672}"/>
              </a:ext>
            </a:extLst>
          </p:cNvPr>
          <p:cNvSpPr>
            <a:spLocks noGrp="1"/>
          </p:cNvSpPr>
          <p:nvPr>
            <p:ph idx="1"/>
          </p:nvPr>
        </p:nvSpPr>
        <p:spPr/>
        <p:txBody>
          <a:bodyPr>
            <a:normAutofit/>
          </a:bodyPr>
          <a:lstStyle/>
          <a:p>
            <a:pPr marL="0" indent="0">
              <a:buNone/>
            </a:pPr>
            <a:r>
              <a:rPr lang="en-US" dirty="0"/>
              <a:t>The sector that is governed by some statutory or legal authority is known as organized sector. This sector consists of the institutions like Commercial Banks, Non Banking Financial Institutions, etc. They are further classified into two: </a:t>
            </a:r>
          </a:p>
          <a:p>
            <a:pPr marL="0" indent="0">
              <a:buNone/>
            </a:pPr>
            <a:r>
              <a:rPr lang="en-US" dirty="0"/>
              <a:t>1. Capital Market Intermediaries </a:t>
            </a:r>
          </a:p>
          <a:p>
            <a:pPr marL="0" indent="0">
              <a:buNone/>
            </a:pPr>
            <a:r>
              <a:rPr lang="en-US" dirty="0"/>
              <a:t>2. Money Market Intermediaries </a:t>
            </a:r>
          </a:p>
          <a:p>
            <a:pPr marL="0" indent="0">
              <a:buNone/>
            </a:pPr>
            <a:endParaRPr lang="en-US" dirty="0"/>
          </a:p>
        </p:txBody>
      </p:sp>
    </p:spTree>
    <p:extLst>
      <p:ext uri="{BB962C8B-B14F-4D97-AF65-F5344CB8AC3E}">
        <p14:creationId xmlns:p14="http://schemas.microsoft.com/office/powerpoint/2010/main" val="9905566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E84F1D-AFA1-3B3F-51D6-6E28AFC23A0E}"/>
              </a:ext>
            </a:extLst>
          </p:cNvPr>
          <p:cNvSpPr>
            <a:spLocks noGrp="1"/>
          </p:cNvSpPr>
          <p:nvPr>
            <p:ph type="title"/>
          </p:nvPr>
        </p:nvSpPr>
        <p:spPr/>
        <p:txBody>
          <a:bodyPr/>
          <a:lstStyle/>
          <a:p>
            <a:r>
              <a:rPr lang="en-US" b="1" dirty="0"/>
              <a:t>Capital Market Intermediaries </a:t>
            </a:r>
          </a:p>
        </p:txBody>
      </p:sp>
      <p:sp>
        <p:nvSpPr>
          <p:cNvPr id="3" name="Content Placeholder 2">
            <a:extLst>
              <a:ext uri="{FF2B5EF4-FFF2-40B4-BE49-F238E27FC236}">
                <a16:creationId xmlns:a16="http://schemas.microsoft.com/office/drawing/2014/main" id="{F9C3388D-A71E-6CF1-B0FA-81071ADF2F9A}"/>
              </a:ext>
            </a:extLst>
          </p:cNvPr>
          <p:cNvSpPr>
            <a:spLocks noGrp="1"/>
          </p:cNvSpPr>
          <p:nvPr>
            <p:ph idx="1"/>
          </p:nvPr>
        </p:nvSpPr>
        <p:spPr/>
        <p:txBody>
          <a:bodyPr>
            <a:normAutofit/>
          </a:bodyPr>
          <a:lstStyle/>
          <a:p>
            <a:pPr marL="0" indent="0" algn="just">
              <a:buNone/>
            </a:pPr>
            <a:r>
              <a:rPr lang="en-US" dirty="0"/>
              <a:t>Capital Market refers to the market for long term finance. The intermediaries provide long term finance to individuals and corporate customers. IDBI, SFCs, LIC, GIC, UTI, MFs, EXIM BANK, NABARD, NHB, NBFCs (Hire Purchasing, Leasing, Investment and Finance Companies) Government (PF, NSC) etc., are in the organized sector providing long term finance. </a:t>
            </a:r>
          </a:p>
          <a:p>
            <a:pPr marL="0" indent="0" algn="just">
              <a:buNone/>
            </a:pPr>
            <a:endParaRPr lang="en-US" dirty="0"/>
          </a:p>
        </p:txBody>
      </p:sp>
    </p:spTree>
    <p:extLst>
      <p:ext uri="{BB962C8B-B14F-4D97-AF65-F5344CB8AC3E}">
        <p14:creationId xmlns:p14="http://schemas.microsoft.com/office/powerpoint/2010/main" val="35212953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41687A-E62D-492F-D2DD-4F7788FF13DD}"/>
              </a:ext>
            </a:extLst>
          </p:cNvPr>
          <p:cNvSpPr>
            <a:spLocks noGrp="1"/>
          </p:cNvSpPr>
          <p:nvPr>
            <p:ph type="title"/>
          </p:nvPr>
        </p:nvSpPr>
        <p:spPr/>
        <p:txBody>
          <a:bodyPr/>
          <a:lstStyle/>
          <a:p>
            <a:r>
              <a:rPr lang="en-US" b="1" dirty="0"/>
              <a:t>Money Market Intermediaries </a:t>
            </a:r>
          </a:p>
        </p:txBody>
      </p:sp>
      <p:sp>
        <p:nvSpPr>
          <p:cNvPr id="3" name="Content Placeholder 2">
            <a:extLst>
              <a:ext uri="{FF2B5EF4-FFF2-40B4-BE49-F238E27FC236}">
                <a16:creationId xmlns:a16="http://schemas.microsoft.com/office/drawing/2014/main" id="{BC5841B6-3307-C0A8-FA49-CE7C6FD5F7F2}"/>
              </a:ext>
            </a:extLst>
          </p:cNvPr>
          <p:cNvSpPr>
            <a:spLocks noGrp="1"/>
          </p:cNvSpPr>
          <p:nvPr>
            <p:ph idx="1"/>
          </p:nvPr>
        </p:nvSpPr>
        <p:spPr>
          <a:xfrm>
            <a:off x="828675" y="1844675"/>
            <a:ext cx="10515600" cy="4351338"/>
          </a:xfrm>
        </p:spPr>
        <p:txBody>
          <a:bodyPr/>
          <a:lstStyle/>
          <a:p>
            <a:pPr marL="0" indent="0" algn="just">
              <a:buNone/>
            </a:pPr>
            <a:r>
              <a:rPr lang="en-US" dirty="0"/>
              <a:t>Money Market refers to the market for short term finance. The intermediaries provide short term finance to individuals and corporate customers. RBI, Commercial Banks, Co-operative Banks, Post Office Savings Banks, Government (Treasury Bills) are in the organized sector providing short term finance.</a:t>
            </a:r>
          </a:p>
          <a:p>
            <a:pPr marL="0" indent="0" algn="just">
              <a:buNone/>
            </a:pPr>
            <a:endParaRPr lang="en-US" dirty="0"/>
          </a:p>
        </p:txBody>
      </p:sp>
    </p:spTree>
    <p:extLst>
      <p:ext uri="{BB962C8B-B14F-4D97-AF65-F5344CB8AC3E}">
        <p14:creationId xmlns:p14="http://schemas.microsoft.com/office/powerpoint/2010/main" val="873127896"/>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1</TotalTime>
  <Words>321</Words>
  <Application>Microsoft Office PowerPoint</Application>
  <PresentationFormat>Widescreen</PresentationFormat>
  <Paragraphs>15</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Gill Sans MT</vt:lpstr>
      <vt:lpstr>Gallery</vt:lpstr>
      <vt:lpstr>FINANCIAL INTERMEDIARIES/FINANCIAL INSTITUTIONS</vt:lpstr>
      <vt:lpstr>PowerPoint Presentation</vt:lpstr>
      <vt:lpstr>Unorganized Sector </vt:lpstr>
      <vt:lpstr>Organized Sector </vt:lpstr>
      <vt:lpstr>Capital Market Intermediaries </vt:lpstr>
      <vt:lpstr>Money Market Intermediaries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INTERMEDIARIES/FINANCIAL INSTITUTIONS</dc:title>
  <dc:creator>Ananya Priya</dc:creator>
  <cp:lastModifiedBy>Ananya Priya</cp:lastModifiedBy>
  <cp:revision>1</cp:revision>
  <dcterms:created xsi:type="dcterms:W3CDTF">2023-01-24T14:35:44Z</dcterms:created>
  <dcterms:modified xsi:type="dcterms:W3CDTF">2023-01-24T14:37:37Z</dcterms:modified>
</cp:coreProperties>
</file>